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Lst>
  <p:sldSz cx="9144000" cy="6858000" type="screen4x3"/>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diagrams/_rels/data1.xml.rels><?xml version="1.0" encoding="UTF-8" standalone="yes"?>
<Relationships xmlns="http://schemas.openxmlformats.org/package/2006/relationships"><Relationship Id="rId1"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1D3947-3500-476A-A0F5-CBC4EF5AC47B}" type="doc">
      <dgm:prSet loTypeId="urn:microsoft.com/office/officeart/2005/8/layout/vList3" loCatId="list" qsTypeId="urn:microsoft.com/office/officeart/2005/8/quickstyle/simple1" qsCatId="simple" csTypeId="urn:microsoft.com/office/officeart/2005/8/colors/accent1_2" csCatId="accent1" phldr="1"/>
      <dgm:spPr/>
    </dgm:pt>
    <dgm:pt modelId="{C621717B-5331-430C-8E24-F42BE463834C}">
      <dgm:prSet phldrT="[Text]"/>
      <dgm:spPr/>
      <dgm:t>
        <a:bodyPr/>
        <a:lstStyle/>
        <a:p>
          <a:r>
            <a:rPr lang="en-GB" b="1" dirty="0">
              <a:solidFill>
                <a:srgbClr val="002060"/>
              </a:solidFill>
            </a:rPr>
            <a:t>Turn off all unnecessary lights between 23:00 – 07:00</a:t>
          </a:r>
        </a:p>
      </dgm:t>
    </dgm:pt>
    <dgm:pt modelId="{8E2FD45B-C1A1-470A-B40C-B8B8F59877B9}" type="parTrans" cxnId="{2B8E3EF5-A02E-48AD-82EF-A7CA1DFBFC1A}">
      <dgm:prSet/>
      <dgm:spPr/>
      <dgm:t>
        <a:bodyPr/>
        <a:lstStyle/>
        <a:p>
          <a:endParaRPr lang="en-GB"/>
        </a:p>
      </dgm:t>
    </dgm:pt>
    <dgm:pt modelId="{C1372607-9501-44E4-A00D-BF8E2ECCB903}" type="sibTrans" cxnId="{2B8E3EF5-A02E-48AD-82EF-A7CA1DFBFC1A}">
      <dgm:prSet/>
      <dgm:spPr/>
      <dgm:t>
        <a:bodyPr/>
        <a:lstStyle/>
        <a:p>
          <a:endParaRPr lang="en-GB"/>
        </a:p>
      </dgm:t>
    </dgm:pt>
    <dgm:pt modelId="{9074845A-960A-4C8C-A60E-85B01485183E}">
      <dgm:prSet phldrT="[Text]"/>
      <dgm:spPr/>
      <dgm:t>
        <a:bodyPr/>
        <a:lstStyle/>
        <a:p>
          <a:r>
            <a:rPr lang="en-GB" b="1" dirty="0">
              <a:solidFill>
                <a:srgbClr val="002060"/>
              </a:solidFill>
            </a:rPr>
            <a:t>Turn down the telephone volume and answer promptly</a:t>
          </a:r>
        </a:p>
      </dgm:t>
    </dgm:pt>
    <dgm:pt modelId="{A4B0F58F-FFEA-4C7E-B91E-4FD1C9A9D806}" type="parTrans" cxnId="{C27DA4DB-8B19-4331-970E-F99A4ADC3ACF}">
      <dgm:prSet/>
      <dgm:spPr/>
      <dgm:t>
        <a:bodyPr/>
        <a:lstStyle/>
        <a:p>
          <a:endParaRPr lang="en-GB"/>
        </a:p>
      </dgm:t>
    </dgm:pt>
    <dgm:pt modelId="{8007AB5A-638B-44C2-95A6-0B830F82A9C1}" type="sibTrans" cxnId="{C27DA4DB-8B19-4331-970E-F99A4ADC3ACF}">
      <dgm:prSet/>
      <dgm:spPr/>
      <dgm:t>
        <a:bodyPr/>
        <a:lstStyle/>
        <a:p>
          <a:endParaRPr lang="en-GB"/>
        </a:p>
      </dgm:t>
    </dgm:pt>
    <dgm:pt modelId="{3203DDFE-3767-4B83-B22F-DB004A3A408A}">
      <dgm:prSet phldrT="[Text]"/>
      <dgm:spPr/>
      <dgm:t>
        <a:bodyPr/>
        <a:lstStyle/>
        <a:p>
          <a:r>
            <a:rPr lang="en-GB" b="1" dirty="0">
              <a:solidFill>
                <a:srgbClr val="002060"/>
              </a:solidFill>
            </a:rPr>
            <a:t>Orientate your patient to date/time and place if they wake </a:t>
          </a:r>
        </a:p>
      </dgm:t>
    </dgm:pt>
    <dgm:pt modelId="{DB400E05-5A7C-43A3-B4E5-3D15DD6257F5}" type="parTrans" cxnId="{C59EAAB6-0CF4-4AD6-9D13-3A2519CFF80F}">
      <dgm:prSet/>
      <dgm:spPr/>
      <dgm:t>
        <a:bodyPr/>
        <a:lstStyle/>
        <a:p>
          <a:endParaRPr lang="en-GB"/>
        </a:p>
      </dgm:t>
    </dgm:pt>
    <dgm:pt modelId="{EEC4E5F8-5C32-4980-9366-7F3F05CB9446}" type="sibTrans" cxnId="{C59EAAB6-0CF4-4AD6-9D13-3A2519CFF80F}">
      <dgm:prSet/>
      <dgm:spPr/>
      <dgm:t>
        <a:bodyPr/>
        <a:lstStyle/>
        <a:p>
          <a:endParaRPr lang="en-GB"/>
        </a:p>
      </dgm:t>
    </dgm:pt>
    <dgm:pt modelId="{57993C64-D4FE-47D4-B756-5E5F1F84A87F}">
      <dgm:prSet/>
      <dgm:spPr/>
      <dgm:t>
        <a:bodyPr/>
        <a:lstStyle/>
        <a:p>
          <a:r>
            <a:rPr lang="en-GB" b="1" dirty="0">
              <a:solidFill>
                <a:srgbClr val="002060"/>
              </a:solidFill>
            </a:rPr>
            <a:t>Offer earplugs/eye-masks to each patient </a:t>
          </a:r>
        </a:p>
      </dgm:t>
    </dgm:pt>
    <dgm:pt modelId="{6E816159-7163-47BD-9AC2-FB8741953A98}" type="parTrans" cxnId="{04A13BC0-D524-45D6-B976-98F93D741D77}">
      <dgm:prSet/>
      <dgm:spPr/>
      <dgm:t>
        <a:bodyPr/>
        <a:lstStyle/>
        <a:p>
          <a:endParaRPr lang="en-GB"/>
        </a:p>
      </dgm:t>
    </dgm:pt>
    <dgm:pt modelId="{0CAB7F22-AEE8-41D0-A3C1-141D6BFB66B5}" type="sibTrans" cxnId="{04A13BC0-D524-45D6-B976-98F93D741D77}">
      <dgm:prSet/>
      <dgm:spPr/>
      <dgm:t>
        <a:bodyPr/>
        <a:lstStyle/>
        <a:p>
          <a:endParaRPr lang="en-GB"/>
        </a:p>
      </dgm:t>
    </dgm:pt>
    <dgm:pt modelId="{3BEDB350-CF06-4209-B490-671D2B5D2426}">
      <dgm:prSet/>
      <dgm:spPr/>
      <dgm:t>
        <a:bodyPr/>
        <a:lstStyle/>
        <a:p>
          <a:r>
            <a:rPr lang="en-GB" b="1" dirty="0">
              <a:solidFill>
                <a:srgbClr val="002060"/>
              </a:solidFill>
            </a:rPr>
            <a:t>Replace infusions before they approach empty</a:t>
          </a:r>
        </a:p>
      </dgm:t>
    </dgm:pt>
    <dgm:pt modelId="{113C2CE8-6D3E-46D5-BDAE-3E5913D3FD07}" type="parTrans" cxnId="{9FC65AD1-DADC-4F8C-9C5E-5FAD51CE7925}">
      <dgm:prSet/>
      <dgm:spPr/>
      <dgm:t>
        <a:bodyPr/>
        <a:lstStyle/>
        <a:p>
          <a:endParaRPr lang="en-GB"/>
        </a:p>
      </dgm:t>
    </dgm:pt>
    <dgm:pt modelId="{61C13065-5723-4EDA-ADD3-BF64867D97E3}" type="sibTrans" cxnId="{9FC65AD1-DADC-4F8C-9C5E-5FAD51CE7925}">
      <dgm:prSet/>
      <dgm:spPr/>
      <dgm:t>
        <a:bodyPr/>
        <a:lstStyle/>
        <a:p>
          <a:endParaRPr lang="en-GB"/>
        </a:p>
      </dgm:t>
    </dgm:pt>
    <dgm:pt modelId="{647ADF85-EF75-4286-A2AB-EC72D5780744}">
      <dgm:prSet/>
      <dgm:spPr/>
      <dgm:t>
        <a:bodyPr/>
        <a:lstStyle/>
        <a:p>
          <a:r>
            <a:rPr lang="en-GB" b="1" dirty="0">
              <a:solidFill>
                <a:srgbClr val="002060"/>
              </a:solidFill>
            </a:rPr>
            <a:t>Keep voices down and aim for face-to-face discussions to occur away from bed spaces</a:t>
          </a:r>
        </a:p>
      </dgm:t>
    </dgm:pt>
    <dgm:pt modelId="{447BBC70-F34E-41E1-88A2-FE2537E3BA2B}" type="parTrans" cxnId="{46F0B3D7-7022-4249-8EDF-66A78A82115A}">
      <dgm:prSet/>
      <dgm:spPr/>
      <dgm:t>
        <a:bodyPr/>
        <a:lstStyle/>
        <a:p>
          <a:endParaRPr lang="en-GB"/>
        </a:p>
      </dgm:t>
    </dgm:pt>
    <dgm:pt modelId="{500FCEE0-29BE-4CAB-9891-8821A07045CA}" type="sibTrans" cxnId="{46F0B3D7-7022-4249-8EDF-66A78A82115A}">
      <dgm:prSet/>
      <dgm:spPr/>
      <dgm:t>
        <a:bodyPr/>
        <a:lstStyle/>
        <a:p>
          <a:endParaRPr lang="en-GB"/>
        </a:p>
      </dgm:t>
    </dgm:pt>
    <dgm:pt modelId="{DB9A13C1-72A0-496F-BAE5-96744070CD4B}">
      <dgm:prSet/>
      <dgm:spPr/>
      <dgm:t>
        <a:bodyPr/>
        <a:lstStyle/>
        <a:p>
          <a:r>
            <a:rPr lang="en-GB" b="1" dirty="0">
              <a:solidFill>
                <a:srgbClr val="002060"/>
              </a:solidFill>
            </a:rPr>
            <a:t>Turn monitors onto night-mode</a:t>
          </a:r>
        </a:p>
      </dgm:t>
    </dgm:pt>
    <dgm:pt modelId="{3AC1AFF3-41D7-4455-A3A0-7472D9EE517E}" type="parTrans" cxnId="{EBDA0048-2592-46A0-8959-0803985FDA6A}">
      <dgm:prSet/>
      <dgm:spPr/>
      <dgm:t>
        <a:bodyPr/>
        <a:lstStyle/>
        <a:p>
          <a:endParaRPr lang="en-GB"/>
        </a:p>
      </dgm:t>
    </dgm:pt>
    <dgm:pt modelId="{2E6CCDCC-37D3-445D-9F20-9D5CCD2C4A66}" type="sibTrans" cxnId="{EBDA0048-2592-46A0-8959-0803985FDA6A}">
      <dgm:prSet/>
      <dgm:spPr/>
      <dgm:t>
        <a:bodyPr/>
        <a:lstStyle/>
        <a:p>
          <a:endParaRPr lang="en-GB"/>
        </a:p>
      </dgm:t>
    </dgm:pt>
    <dgm:pt modelId="{D6684481-3627-460D-8AFA-9190217A1447}">
      <dgm:prSet/>
      <dgm:spPr/>
      <dgm:t>
        <a:bodyPr/>
        <a:lstStyle/>
        <a:p>
          <a:r>
            <a:rPr lang="en-GB" b="1" dirty="0">
              <a:solidFill>
                <a:srgbClr val="002060"/>
              </a:solidFill>
            </a:rPr>
            <a:t>Group patient care activities . Complete non-essential activities before 23:00 or after 07:00</a:t>
          </a:r>
        </a:p>
      </dgm:t>
    </dgm:pt>
    <dgm:pt modelId="{FEB40345-329A-4ED7-B9C3-3C2B2CB0C545}" type="parTrans" cxnId="{3AC27F1F-D8A8-4C71-B924-86250433DCAB}">
      <dgm:prSet/>
      <dgm:spPr/>
      <dgm:t>
        <a:bodyPr/>
        <a:lstStyle/>
        <a:p>
          <a:endParaRPr lang="en-GB"/>
        </a:p>
      </dgm:t>
    </dgm:pt>
    <dgm:pt modelId="{F31C93FD-A992-4C9B-B637-F77AAB5DC43A}" type="sibTrans" cxnId="{3AC27F1F-D8A8-4C71-B924-86250433DCAB}">
      <dgm:prSet/>
      <dgm:spPr/>
      <dgm:t>
        <a:bodyPr/>
        <a:lstStyle/>
        <a:p>
          <a:endParaRPr lang="en-GB"/>
        </a:p>
      </dgm:t>
    </dgm:pt>
    <dgm:pt modelId="{BA86E001-146E-4457-8993-FE11F360F4CE}">
      <dgm:prSet/>
      <dgm:spPr/>
      <dgm:t>
        <a:bodyPr/>
        <a:lstStyle/>
        <a:p>
          <a:r>
            <a:rPr lang="en-GB" b="1" dirty="0">
              <a:solidFill>
                <a:srgbClr val="002060"/>
              </a:solidFill>
            </a:rPr>
            <a:t>If your patient has a poor nights sleep or becomes CAM-ICU +ve, discuss on the ward round and request a medication review</a:t>
          </a:r>
        </a:p>
      </dgm:t>
    </dgm:pt>
    <dgm:pt modelId="{8BC55150-7A90-4514-9F52-85B14335B65F}" type="parTrans" cxnId="{B6DBC77F-1DF8-4771-86F9-E4A73FD9100E}">
      <dgm:prSet/>
      <dgm:spPr/>
      <dgm:t>
        <a:bodyPr/>
        <a:lstStyle/>
        <a:p>
          <a:endParaRPr lang="en-GB"/>
        </a:p>
      </dgm:t>
    </dgm:pt>
    <dgm:pt modelId="{781DA21C-2811-4AAD-AA5B-41C30E69D927}" type="sibTrans" cxnId="{B6DBC77F-1DF8-4771-86F9-E4A73FD9100E}">
      <dgm:prSet/>
      <dgm:spPr/>
      <dgm:t>
        <a:bodyPr/>
        <a:lstStyle/>
        <a:p>
          <a:endParaRPr lang="en-GB"/>
        </a:p>
      </dgm:t>
    </dgm:pt>
    <dgm:pt modelId="{D6A7C685-0807-424D-A764-C4CE77662DA1}" type="pres">
      <dgm:prSet presAssocID="{571D3947-3500-476A-A0F5-CBC4EF5AC47B}" presName="linearFlow" presStyleCnt="0">
        <dgm:presLayoutVars>
          <dgm:dir/>
          <dgm:resizeHandles val="exact"/>
        </dgm:presLayoutVars>
      </dgm:prSet>
      <dgm:spPr/>
    </dgm:pt>
    <dgm:pt modelId="{9FB98942-0A9B-4E74-8331-FAA5BDD64581}" type="pres">
      <dgm:prSet presAssocID="{C621717B-5331-430C-8E24-F42BE463834C}" presName="composite" presStyleCnt="0"/>
      <dgm:spPr/>
    </dgm:pt>
    <dgm:pt modelId="{7D0DE40B-BE47-4A84-8FED-245BB756EAB2}" type="pres">
      <dgm:prSet presAssocID="{C621717B-5331-430C-8E24-F42BE463834C}" presName="imgShp" presStyleLbl="fgImgPlace1" presStyleIdx="0" presStyleCnt="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dgm:spPr>
    </dgm:pt>
    <dgm:pt modelId="{0BFC22C5-1903-482A-A2ED-F282C52AE4E4}" type="pres">
      <dgm:prSet presAssocID="{C621717B-5331-430C-8E24-F42BE463834C}" presName="txShp" presStyleLbl="node1" presStyleIdx="0" presStyleCnt="9">
        <dgm:presLayoutVars>
          <dgm:bulletEnabled val="1"/>
        </dgm:presLayoutVars>
      </dgm:prSet>
      <dgm:spPr/>
    </dgm:pt>
    <dgm:pt modelId="{2FEA40BF-01DC-4C66-8208-4BE1C4F1EB49}" type="pres">
      <dgm:prSet presAssocID="{C1372607-9501-44E4-A00D-BF8E2ECCB903}" presName="spacing" presStyleCnt="0"/>
      <dgm:spPr/>
    </dgm:pt>
    <dgm:pt modelId="{7727BFA7-B485-4911-99DD-6237972BC46A}" type="pres">
      <dgm:prSet presAssocID="{57993C64-D4FE-47D4-B756-5E5F1F84A87F}" presName="composite" presStyleCnt="0"/>
      <dgm:spPr/>
    </dgm:pt>
    <dgm:pt modelId="{5EFE76F8-6B9B-4228-91F6-CA6EBE26104F}" type="pres">
      <dgm:prSet presAssocID="{57993C64-D4FE-47D4-B756-5E5F1F84A87F}" presName="imgShp" presStyleLbl="fgImgPlace1" presStyleIdx="1" presStyleCnt="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dgm:spPr>
    </dgm:pt>
    <dgm:pt modelId="{216D1C58-2FC5-4AEA-89A2-CDC31AE6525B}" type="pres">
      <dgm:prSet presAssocID="{57993C64-D4FE-47D4-B756-5E5F1F84A87F}" presName="txShp" presStyleLbl="node1" presStyleIdx="1" presStyleCnt="9">
        <dgm:presLayoutVars>
          <dgm:bulletEnabled val="1"/>
        </dgm:presLayoutVars>
      </dgm:prSet>
      <dgm:spPr/>
    </dgm:pt>
    <dgm:pt modelId="{EE0AC517-0292-4565-94CB-784AD81A2D91}" type="pres">
      <dgm:prSet presAssocID="{0CAB7F22-AEE8-41D0-A3C1-141D6BFB66B5}" presName="spacing" presStyleCnt="0"/>
      <dgm:spPr/>
    </dgm:pt>
    <dgm:pt modelId="{527FF42D-2246-4E53-B9DC-8CDC79C29BCA}" type="pres">
      <dgm:prSet presAssocID="{3BEDB350-CF06-4209-B490-671D2B5D2426}" presName="composite" presStyleCnt="0"/>
      <dgm:spPr/>
    </dgm:pt>
    <dgm:pt modelId="{CB451D54-7939-4669-8F0F-9989B09EEE95}" type="pres">
      <dgm:prSet presAssocID="{3BEDB350-CF06-4209-B490-671D2B5D2426}" presName="imgShp" presStyleLbl="fgImgPlace1" presStyleIdx="2" presStyleCnt="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dgm:spPr>
    </dgm:pt>
    <dgm:pt modelId="{5CD3A3B9-6F87-473F-A826-6E761F20B018}" type="pres">
      <dgm:prSet presAssocID="{3BEDB350-CF06-4209-B490-671D2B5D2426}" presName="txShp" presStyleLbl="node1" presStyleIdx="2" presStyleCnt="9">
        <dgm:presLayoutVars>
          <dgm:bulletEnabled val="1"/>
        </dgm:presLayoutVars>
      </dgm:prSet>
      <dgm:spPr/>
    </dgm:pt>
    <dgm:pt modelId="{9ED76A93-C9A8-4334-9688-3F6E399EFDDE}" type="pres">
      <dgm:prSet presAssocID="{61C13065-5723-4EDA-ADD3-BF64867D97E3}" presName="spacing" presStyleCnt="0"/>
      <dgm:spPr/>
    </dgm:pt>
    <dgm:pt modelId="{5739CE80-8535-47CE-BF8B-EE03D79A5693}" type="pres">
      <dgm:prSet presAssocID="{647ADF85-EF75-4286-A2AB-EC72D5780744}" presName="composite" presStyleCnt="0"/>
      <dgm:spPr/>
    </dgm:pt>
    <dgm:pt modelId="{D450ACD1-7BD7-4469-995C-458736C9B57A}" type="pres">
      <dgm:prSet presAssocID="{647ADF85-EF75-4286-A2AB-EC72D5780744}" presName="imgShp" presStyleLbl="fgImgPlace1" presStyleIdx="3" presStyleCnt="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dgm:spPr>
    </dgm:pt>
    <dgm:pt modelId="{085580FA-5922-43E2-9DFE-393B97C6C110}" type="pres">
      <dgm:prSet presAssocID="{647ADF85-EF75-4286-A2AB-EC72D5780744}" presName="txShp" presStyleLbl="node1" presStyleIdx="3" presStyleCnt="9">
        <dgm:presLayoutVars>
          <dgm:bulletEnabled val="1"/>
        </dgm:presLayoutVars>
      </dgm:prSet>
      <dgm:spPr/>
    </dgm:pt>
    <dgm:pt modelId="{44FB3115-7990-4339-83AF-25B24C9999B8}" type="pres">
      <dgm:prSet presAssocID="{500FCEE0-29BE-4CAB-9891-8821A07045CA}" presName="spacing" presStyleCnt="0"/>
      <dgm:spPr/>
    </dgm:pt>
    <dgm:pt modelId="{97785120-551B-4EA9-AFD1-86EFD97701A8}" type="pres">
      <dgm:prSet presAssocID="{9074845A-960A-4C8C-A60E-85B01485183E}" presName="composite" presStyleCnt="0"/>
      <dgm:spPr/>
    </dgm:pt>
    <dgm:pt modelId="{00C63FD6-2A9F-4D51-828D-EA3282C72C1F}" type="pres">
      <dgm:prSet presAssocID="{9074845A-960A-4C8C-A60E-85B01485183E}" presName="imgShp" presStyleLbl="fgImgPlace1" presStyleIdx="4" presStyleCnt="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dgm:spPr>
    </dgm:pt>
    <dgm:pt modelId="{7F4F05D1-B75A-4C9A-BDD4-970963B674BA}" type="pres">
      <dgm:prSet presAssocID="{9074845A-960A-4C8C-A60E-85B01485183E}" presName="txShp" presStyleLbl="node1" presStyleIdx="4" presStyleCnt="9">
        <dgm:presLayoutVars>
          <dgm:bulletEnabled val="1"/>
        </dgm:presLayoutVars>
      </dgm:prSet>
      <dgm:spPr/>
    </dgm:pt>
    <dgm:pt modelId="{557939B9-B5BE-4292-8B78-FB2CE4465E84}" type="pres">
      <dgm:prSet presAssocID="{8007AB5A-638B-44C2-95A6-0B830F82A9C1}" presName="spacing" presStyleCnt="0"/>
      <dgm:spPr/>
    </dgm:pt>
    <dgm:pt modelId="{8B2070D2-2B19-4C6E-B33A-2C96D6184361}" type="pres">
      <dgm:prSet presAssocID="{DB9A13C1-72A0-496F-BAE5-96744070CD4B}" presName="composite" presStyleCnt="0"/>
      <dgm:spPr/>
    </dgm:pt>
    <dgm:pt modelId="{F2217BFE-8892-407C-B091-DF861B80BC23}" type="pres">
      <dgm:prSet presAssocID="{DB9A13C1-72A0-496F-BAE5-96744070CD4B}" presName="imgShp" presStyleLbl="fgImgPlace1" presStyleIdx="5" presStyleCnt="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dgm:spPr>
    </dgm:pt>
    <dgm:pt modelId="{ED26AD1B-4701-4F7F-84AC-B3AAB039601E}" type="pres">
      <dgm:prSet presAssocID="{DB9A13C1-72A0-496F-BAE5-96744070CD4B}" presName="txShp" presStyleLbl="node1" presStyleIdx="5" presStyleCnt="9">
        <dgm:presLayoutVars>
          <dgm:bulletEnabled val="1"/>
        </dgm:presLayoutVars>
      </dgm:prSet>
      <dgm:spPr/>
    </dgm:pt>
    <dgm:pt modelId="{FEFF210F-1B89-4DDC-B3D8-D165EF624E24}" type="pres">
      <dgm:prSet presAssocID="{2E6CCDCC-37D3-445D-9F20-9D5CCD2C4A66}" presName="spacing" presStyleCnt="0"/>
      <dgm:spPr/>
    </dgm:pt>
    <dgm:pt modelId="{3B752ACE-BEA0-4DEA-87E4-14AA63306902}" type="pres">
      <dgm:prSet presAssocID="{3203DDFE-3767-4B83-B22F-DB004A3A408A}" presName="composite" presStyleCnt="0"/>
      <dgm:spPr/>
    </dgm:pt>
    <dgm:pt modelId="{39623030-4128-4B20-8905-11DF188877AF}" type="pres">
      <dgm:prSet presAssocID="{3203DDFE-3767-4B83-B22F-DB004A3A408A}" presName="imgShp" presStyleLbl="fgImgPlace1" presStyleIdx="6" presStyleCnt="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dgm:spPr>
    </dgm:pt>
    <dgm:pt modelId="{E1A340F8-433C-40BA-9D0F-CFCE53FB9573}" type="pres">
      <dgm:prSet presAssocID="{3203DDFE-3767-4B83-B22F-DB004A3A408A}" presName="txShp" presStyleLbl="node1" presStyleIdx="6" presStyleCnt="9">
        <dgm:presLayoutVars>
          <dgm:bulletEnabled val="1"/>
        </dgm:presLayoutVars>
      </dgm:prSet>
      <dgm:spPr/>
    </dgm:pt>
    <dgm:pt modelId="{B964B12C-552B-4A65-8F5F-71FF08128AF1}" type="pres">
      <dgm:prSet presAssocID="{EEC4E5F8-5C32-4980-9366-7F3F05CB9446}" presName="spacing" presStyleCnt="0"/>
      <dgm:spPr/>
    </dgm:pt>
    <dgm:pt modelId="{449C024B-DC4F-4A8B-81B9-B96312D33198}" type="pres">
      <dgm:prSet presAssocID="{D6684481-3627-460D-8AFA-9190217A1447}" presName="composite" presStyleCnt="0"/>
      <dgm:spPr/>
    </dgm:pt>
    <dgm:pt modelId="{D7BCC45F-4E7D-4A35-9BFF-608BD7E04F13}" type="pres">
      <dgm:prSet presAssocID="{D6684481-3627-460D-8AFA-9190217A1447}" presName="imgShp" presStyleLbl="fgImgPlace1" presStyleIdx="7" presStyleCnt="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dgm:spPr>
    </dgm:pt>
    <dgm:pt modelId="{C5E26D54-C85A-4E13-8A9D-884EC7E5698F}" type="pres">
      <dgm:prSet presAssocID="{D6684481-3627-460D-8AFA-9190217A1447}" presName="txShp" presStyleLbl="node1" presStyleIdx="7" presStyleCnt="9">
        <dgm:presLayoutVars>
          <dgm:bulletEnabled val="1"/>
        </dgm:presLayoutVars>
      </dgm:prSet>
      <dgm:spPr/>
    </dgm:pt>
    <dgm:pt modelId="{2DD6B1D0-66BC-4D30-8582-B18C23866212}" type="pres">
      <dgm:prSet presAssocID="{F31C93FD-A992-4C9B-B637-F77AAB5DC43A}" presName="spacing" presStyleCnt="0"/>
      <dgm:spPr/>
    </dgm:pt>
    <dgm:pt modelId="{E2E37920-BD83-45E1-AD3F-7ACD3B1877BC}" type="pres">
      <dgm:prSet presAssocID="{BA86E001-146E-4457-8993-FE11F360F4CE}" presName="composite" presStyleCnt="0"/>
      <dgm:spPr/>
    </dgm:pt>
    <dgm:pt modelId="{23F7B700-7B52-43FD-BB52-86FDA08B7F68}" type="pres">
      <dgm:prSet presAssocID="{BA86E001-146E-4457-8993-FE11F360F4CE}" presName="imgShp" presStyleLbl="fgImgPlace1" presStyleIdx="8" presStyleCnt="9"/>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dgm:spPr>
    </dgm:pt>
    <dgm:pt modelId="{79A36559-D139-4B64-A0E0-CF98DB48E8DA}" type="pres">
      <dgm:prSet presAssocID="{BA86E001-146E-4457-8993-FE11F360F4CE}" presName="txShp" presStyleLbl="node1" presStyleIdx="8" presStyleCnt="9">
        <dgm:presLayoutVars>
          <dgm:bulletEnabled val="1"/>
        </dgm:presLayoutVars>
      </dgm:prSet>
      <dgm:spPr/>
    </dgm:pt>
  </dgm:ptLst>
  <dgm:cxnLst>
    <dgm:cxn modelId="{D5D54C1B-A32F-46F6-A001-5E8E82FBEAB4}" type="presOf" srcId="{DB9A13C1-72A0-496F-BAE5-96744070CD4B}" destId="{ED26AD1B-4701-4F7F-84AC-B3AAB039601E}" srcOrd="0" destOrd="0" presId="urn:microsoft.com/office/officeart/2005/8/layout/vList3"/>
    <dgm:cxn modelId="{3AC27F1F-D8A8-4C71-B924-86250433DCAB}" srcId="{571D3947-3500-476A-A0F5-CBC4EF5AC47B}" destId="{D6684481-3627-460D-8AFA-9190217A1447}" srcOrd="7" destOrd="0" parTransId="{FEB40345-329A-4ED7-B9C3-3C2B2CB0C545}" sibTransId="{F31C93FD-A992-4C9B-B637-F77AAB5DC43A}"/>
    <dgm:cxn modelId="{3E39EA26-C8DD-418C-9E0B-DFC1E2AC2F16}" type="presOf" srcId="{C621717B-5331-430C-8E24-F42BE463834C}" destId="{0BFC22C5-1903-482A-A2ED-F282C52AE4E4}" srcOrd="0" destOrd="0" presId="urn:microsoft.com/office/officeart/2005/8/layout/vList3"/>
    <dgm:cxn modelId="{114FD427-356F-49A8-9917-2995E47B97CB}" type="presOf" srcId="{647ADF85-EF75-4286-A2AB-EC72D5780744}" destId="{085580FA-5922-43E2-9DFE-393B97C6C110}" srcOrd="0" destOrd="0" presId="urn:microsoft.com/office/officeart/2005/8/layout/vList3"/>
    <dgm:cxn modelId="{A3E7D62A-6741-4CB8-AA51-EDF18DA979F8}" type="presOf" srcId="{571D3947-3500-476A-A0F5-CBC4EF5AC47B}" destId="{D6A7C685-0807-424D-A764-C4CE77662DA1}" srcOrd="0" destOrd="0" presId="urn:microsoft.com/office/officeart/2005/8/layout/vList3"/>
    <dgm:cxn modelId="{2AFFD15B-FCF7-4136-9B94-AEF2088FD98B}" type="presOf" srcId="{9074845A-960A-4C8C-A60E-85B01485183E}" destId="{7F4F05D1-B75A-4C9A-BDD4-970963B674BA}" srcOrd="0" destOrd="0" presId="urn:microsoft.com/office/officeart/2005/8/layout/vList3"/>
    <dgm:cxn modelId="{EBDA0048-2592-46A0-8959-0803985FDA6A}" srcId="{571D3947-3500-476A-A0F5-CBC4EF5AC47B}" destId="{DB9A13C1-72A0-496F-BAE5-96744070CD4B}" srcOrd="5" destOrd="0" parTransId="{3AC1AFF3-41D7-4455-A3A0-7472D9EE517E}" sibTransId="{2E6CCDCC-37D3-445D-9F20-9D5CCD2C4A66}"/>
    <dgm:cxn modelId="{D0C0EF54-B929-4397-A999-D9B524E27D69}" type="presOf" srcId="{57993C64-D4FE-47D4-B756-5E5F1F84A87F}" destId="{216D1C58-2FC5-4AEA-89A2-CDC31AE6525B}" srcOrd="0" destOrd="0" presId="urn:microsoft.com/office/officeart/2005/8/layout/vList3"/>
    <dgm:cxn modelId="{992A9E5A-6769-4CC0-99CB-5DFBAD65D13C}" type="presOf" srcId="{D6684481-3627-460D-8AFA-9190217A1447}" destId="{C5E26D54-C85A-4E13-8A9D-884EC7E5698F}" srcOrd="0" destOrd="0" presId="urn:microsoft.com/office/officeart/2005/8/layout/vList3"/>
    <dgm:cxn modelId="{B6DBC77F-1DF8-4771-86F9-E4A73FD9100E}" srcId="{571D3947-3500-476A-A0F5-CBC4EF5AC47B}" destId="{BA86E001-146E-4457-8993-FE11F360F4CE}" srcOrd="8" destOrd="0" parTransId="{8BC55150-7A90-4514-9F52-85B14335B65F}" sibTransId="{781DA21C-2811-4AAD-AA5B-41C30E69D927}"/>
    <dgm:cxn modelId="{C59EAAB6-0CF4-4AD6-9D13-3A2519CFF80F}" srcId="{571D3947-3500-476A-A0F5-CBC4EF5AC47B}" destId="{3203DDFE-3767-4B83-B22F-DB004A3A408A}" srcOrd="6" destOrd="0" parTransId="{DB400E05-5A7C-43A3-B4E5-3D15DD6257F5}" sibTransId="{EEC4E5F8-5C32-4980-9366-7F3F05CB9446}"/>
    <dgm:cxn modelId="{04A13BC0-D524-45D6-B976-98F93D741D77}" srcId="{571D3947-3500-476A-A0F5-CBC4EF5AC47B}" destId="{57993C64-D4FE-47D4-B756-5E5F1F84A87F}" srcOrd="1" destOrd="0" parTransId="{6E816159-7163-47BD-9AC2-FB8741953A98}" sibTransId="{0CAB7F22-AEE8-41D0-A3C1-141D6BFB66B5}"/>
    <dgm:cxn modelId="{2C6286C9-7811-435C-9BBF-D0581935409C}" type="presOf" srcId="{BA86E001-146E-4457-8993-FE11F360F4CE}" destId="{79A36559-D139-4B64-A0E0-CF98DB48E8DA}" srcOrd="0" destOrd="0" presId="urn:microsoft.com/office/officeart/2005/8/layout/vList3"/>
    <dgm:cxn modelId="{9FC65AD1-DADC-4F8C-9C5E-5FAD51CE7925}" srcId="{571D3947-3500-476A-A0F5-CBC4EF5AC47B}" destId="{3BEDB350-CF06-4209-B490-671D2B5D2426}" srcOrd="2" destOrd="0" parTransId="{113C2CE8-6D3E-46D5-BDAE-3E5913D3FD07}" sibTransId="{61C13065-5723-4EDA-ADD3-BF64867D97E3}"/>
    <dgm:cxn modelId="{6B1C4FD6-70DB-4D16-A748-51DA23A6A623}" type="presOf" srcId="{3BEDB350-CF06-4209-B490-671D2B5D2426}" destId="{5CD3A3B9-6F87-473F-A826-6E761F20B018}" srcOrd="0" destOrd="0" presId="urn:microsoft.com/office/officeart/2005/8/layout/vList3"/>
    <dgm:cxn modelId="{46F0B3D7-7022-4249-8EDF-66A78A82115A}" srcId="{571D3947-3500-476A-A0F5-CBC4EF5AC47B}" destId="{647ADF85-EF75-4286-A2AB-EC72D5780744}" srcOrd="3" destOrd="0" parTransId="{447BBC70-F34E-41E1-88A2-FE2537E3BA2B}" sibTransId="{500FCEE0-29BE-4CAB-9891-8821A07045CA}"/>
    <dgm:cxn modelId="{C27DA4DB-8B19-4331-970E-F99A4ADC3ACF}" srcId="{571D3947-3500-476A-A0F5-CBC4EF5AC47B}" destId="{9074845A-960A-4C8C-A60E-85B01485183E}" srcOrd="4" destOrd="0" parTransId="{A4B0F58F-FFEA-4C7E-B91E-4FD1C9A9D806}" sibTransId="{8007AB5A-638B-44C2-95A6-0B830F82A9C1}"/>
    <dgm:cxn modelId="{1CCAADEB-6C00-4AA0-95E6-FA2BABE01D81}" type="presOf" srcId="{3203DDFE-3767-4B83-B22F-DB004A3A408A}" destId="{E1A340F8-433C-40BA-9D0F-CFCE53FB9573}" srcOrd="0" destOrd="0" presId="urn:microsoft.com/office/officeart/2005/8/layout/vList3"/>
    <dgm:cxn modelId="{2B8E3EF5-A02E-48AD-82EF-A7CA1DFBFC1A}" srcId="{571D3947-3500-476A-A0F5-CBC4EF5AC47B}" destId="{C621717B-5331-430C-8E24-F42BE463834C}" srcOrd="0" destOrd="0" parTransId="{8E2FD45B-C1A1-470A-B40C-B8B8F59877B9}" sibTransId="{C1372607-9501-44E4-A00D-BF8E2ECCB903}"/>
    <dgm:cxn modelId="{5D8B4B06-1339-4CBF-AE6F-ED8FE2B9E1C9}" type="presParOf" srcId="{D6A7C685-0807-424D-A764-C4CE77662DA1}" destId="{9FB98942-0A9B-4E74-8331-FAA5BDD64581}" srcOrd="0" destOrd="0" presId="urn:microsoft.com/office/officeart/2005/8/layout/vList3"/>
    <dgm:cxn modelId="{1A80F62D-763E-42F2-BC7B-155CE4815C0C}" type="presParOf" srcId="{9FB98942-0A9B-4E74-8331-FAA5BDD64581}" destId="{7D0DE40B-BE47-4A84-8FED-245BB756EAB2}" srcOrd="0" destOrd="0" presId="urn:microsoft.com/office/officeart/2005/8/layout/vList3"/>
    <dgm:cxn modelId="{B568176D-0C71-4E96-B646-973B7C41858C}" type="presParOf" srcId="{9FB98942-0A9B-4E74-8331-FAA5BDD64581}" destId="{0BFC22C5-1903-482A-A2ED-F282C52AE4E4}" srcOrd="1" destOrd="0" presId="urn:microsoft.com/office/officeart/2005/8/layout/vList3"/>
    <dgm:cxn modelId="{98E0B1DE-DAA0-4D83-B3E0-71515426816A}" type="presParOf" srcId="{D6A7C685-0807-424D-A764-C4CE77662DA1}" destId="{2FEA40BF-01DC-4C66-8208-4BE1C4F1EB49}" srcOrd="1" destOrd="0" presId="urn:microsoft.com/office/officeart/2005/8/layout/vList3"/>
    <dgm:cxn modelId="{29581C3D-32CD-4D7C-A268-4A24C6F2686E}" type="presParOf" srcId="{D6A7C685-0807-424D-A764-C4CE77662DA1}" destId="{7727BFA7-B485-4911-99DD-6237972BC46A}" srcOrd="2" destOrd="0" presId="urn:microsoft.com/office/officeart/2005/8/layout/vList3"/>
    <dgm:cxn modelId="{13B4C08E-BD62-4D08-8027-04C6F50F8C94}" type="presParOf" srcId="{7727BFA7-B485-4911-99DD-6237972BC46A}" destId="{5EFE76F8-6B9B-4228-91F6-CA6EBE26104F}" srcOrd="0" destOrd="0" presId="urn:microsoft.com/office/officeart/2005/8/layout/vList3"/>
    <dgm:cxn modelId="{702551EE-6027-4505-9D30-ACCE43AC6CB3}" type="presParOf" srcId="{7727BFA7-B485-4911-99DD-6237972BC46A}" destId="{216D1C58-2FC5-4AEA-89A2-CDC31AE6525B}" srcOrd="1" destOrd="0" presId="urn:microsoft.com/office/officeart/2005/8/layout/vList3"/>
    <dgm:cxn modelId="{16B56A50-2792-490D-9F4B-3D718606F4A7}" type="presParOf" srcId="{D6A7C685-0807-424D-A764-C4CE77662DA1}" destId="{EE0AC517-0292-4565-94CB-784AD81A2D91}" srcOrd="3" destOrd="0" presId="urn:microsoft.com/office/officeart/2005/8/layout/vList3"/>
    <dgm:cxn modelId="{C282C013-3183-4FF0-A325-826048E6FDF4}" type="presParOf" srcId="{D6A7C685-0807-424D-A764-C4CE77662DA1}" destId="{527FF42D-2246-4E53-B9DC-8CDC79C29BCA}" srcOrd="4" destOrd="0" presId="urn:microsoft.com/office/officeart/2005/8/layout/vList3"/>
    <dgm:cxn modelId="{DBD9657C-E6C9-42F3-9B24-FC44E6FC7B5C}" type="presParOf" srcId="{527FF42D-2246-4E53-B9DC-8CDC79C29BCA}" destId="{CB451D54-7939-4669-8F0F-9989B09EEE95}" srcOrd="0" destOrd="0" presId="urn:microsoft.com/office/officeart/2005/8/layout/vList3"/>
    <dgm:cxn modelId="{619C867A-D1D6-4FC1-B77E-1F04949FF991}" type="presParOf" srcId="{527FF42D-2246-4E53-B9DC-8CDC79C29BCA}" destId="{5CD3A3B9-6F87-473F-A826-6E761F20B018}" srcOrd="1" destOrd="0" presId="urn:microsoft.com/office/officeart/2005/8/layout/vList3"/>
    <dgm:cxn modelId="{57B1288A-B870-4E31-B96B-84158AB25718}" type="presParOf" srcId="{D6A7C685-0807-424D-A764-C4CE77662DA1}" destId="{9ED76A93-C9A8-4334-9688-3F6E399EFDDE}" srcOrd="5" destOrd="0" presId="urn:microsoft.com/office/officeart/2005/8/layout/vList3"/>
    <dgm:cxn modelId="{8B2D7B60-8A2F-4F0F-BDA2-DF80265CC794}" type="presParOf" srcId="{D6A7C685-0807-424D-A764-C4CE77662DA1}" destId="{5739CE80-8535-47CE-BF8B-EE03D79A5693}" srcOrd="6" destOrd="0" presId="urn:microsoft.com/office/officeart/2005/8/layout/vList3"/>
    <dgm:cxn modelId="{F8A65F0E-7E85-40B8-8941-637FAA7D7715}" type="presParOf" srcId="{5739CE80-8535-47CE-BF8B-EE03D79A5693}" destId="{D450ACD1-7BD7-4469-995C-458736C9B57A}" srcOrd="0" destOrd="0" presId="urn:microsoft.com/office/officeart/2005/8/layout/vList3"/>
    <dgm:cxn modelId="{40FEE102-E37D-4306-B8F8-C3258FC8C1DB}" type="presParOf" srcId="{5739CE80-8535-47CE-BF8B-EE03D79A5693}" destId="{085580FA-5922-43E2-9DFE-393B97C6C110}" srcOrd="1" destOrd="0" presId="urn:microsoft.com/office/officeart/2005/8/layout/vList3"/>
    <dgm:cxn modelId="{52A3D115-0788-43F7-A408-1FCED2E5A62D}" type="presParOf" srcId="{D6A7C685-0807-424D-A764-C4CE77662DA1}" destId="{44FB3115-7990-4339-83AF-25B24C9999B8}" srcOrd="7" destOrd="0" presId="urn:microsoft.com/office/officeart/2005/8/layout/vList3"/>
    <dgm:cxn modelId="{633AF746-F80D-4BEC-AEAF-F5BA1209C67B}" type="presParOf" srcId="{D6A7C685-0807-424D-A764-C4CE77662DA1}" destId="{97785120-551B-4EA9-AFD1-86EFD97701A8}" srcOrd="8" destOrd="0" presId="urn:microsoft.com/office/officeart/2005/8/layout/vList3"/>
    <dgm:cxn modelId="{011E430B-6664-4AA5-8461-3B41355038D1}" type="presParOf" srcId="{97785120-551B-4EA9-AFD1-86EFD97701A8}" destId="{00C63FD6-2A9F-4D51-828D-EA3282C72C1F}" srcOrd="0" destOrd="0" presId="urn:microsoft.com/office/officeart/2005/8/layout/vList3"/>
    <dgm:cxn modelId="{2676528A-209C-46C3-924A-C6CEAD22CC40}" type="presParOf" srcId="{97785120-551B-4EA9-AFD1-86EFD97701A8}" destId="{7F4F05D1-B75A-4C9A-BDD4-970963B674BA}" srcOrd="1" destOrd="0" presId="urn:microsoft.com/office/officeart/2005/8/layout/vList3"/>
    <dgm:cxn modelId="{3193B4BA-2FBA-4B32-A242-117C612F0F17}" type="presParOf" srcId="{D6A7C685-0807-424D-A764-C4CE77662DA1}" destId="{557939B9-B5BE-4292-8B78-FB2CE4465E84}" srcOrd="9" destOrd="0" presId="urn:microsoft.com/office/officeart/2005/8/layout/vList3"/>
    <dgm:cxn modelId="{BC949F43-95E7-4BE2-800C-7B0F0924B282}" type="presParOf" srcId="{D6A7C685-0807-424D-A764-C4CE77662DA1}" destId="{8B2070D2-2B19-4C6E-B33A-2C96D6184361}" srcOrd="10" destOrd="0" presId="urn:microsoft.com/office/officeart/2005/8/layout/vList3"/>
    <dgm:cxn modelId="{A9F16801-62A5-41DA-88A3-95A751E61210}" type="presParOf" srcId="{8B2070D2-2B19-4C6E-B33A-2C96D6184361}" destId="{F2217BFE-8892-407C-B091-DF861B80BC23}" srcOrd="0" destOrd="0" presId="urn:microsoft.com/office/officeart/2005/8/layout/vList3"/>
    <dgm:cxn modelId="{3C17AA87-7CD4-469E-9E41-E8D9FA78BED4}" type="presParOf" srcId="{8B2070D2-2B19-4C6E-B33A-2C96D6184361}" destId="{ED26AD1B-4701-4F7F-84AC-B3AAB039601E}" srcOrd="1" destOrd="0" presId="urn:microsoft.com/office/officeart/2005/8/layout/vList3"/>
    <dgm:cxn modelId="{E7229ED7-CD17-4F46-B8AE-EABBC81A9656}" type="presParOf" srcId="{D6A7C685-0807-424D-A764-C4CE77662DA1}" destId="{FEFF210F-1B89-4DDC-B3D8-D165EF624E24}" srcOrd="11" destOrd="0" presId="urn:microsoft.com/office/officeart/2005/8/layout/vList3"/>
    <dgm:cxn modelId="{76DE8285-5E27-4269-88F3-07D08C0DEC34}" type="presParOf" srcId="{D6A7C685-0807-424D-A764-C4CE77662DA1}" destId="{3B752ACE-BEA0-4DEA-87E4-14AA63306902}" srcOrd="12" destOrd="0" presId="urn:microsoft.com/office/officeart/2005/8/layout/vList3"/>
    <dgm:cxn modelId="{E1425935-6F9C-4D3D-86E8-36D04A8327C9}" type="presParOf" srcId="{3B752ACE-BEA0-4DEA-87E4-14AA63306902}" destId="{39623030-4128-4B20-8905-11DF188877AF}" srcOrd="0" destOrd="0" presId="urn:microsoft.com/office/officeart/2005/8/layout/vList3"/>
    <dgm:cxn modelId="{F1A4AE47-0D18-44FF-87FD-12A9D7062A50}" type="presParOf" srcId="{3B752ACE-BEA0-4DEA-87E4-14AA63306902}" destId="{E1A340F8-433C-40BA-9D0F-CFCE53FB9573}" srcOrd="1" destOrd="0" presId="urn:microsoft.com/office/officeart/2005/8/layout/vList3"/>
    <dgm:cxn modelId="{1002A8BC-5F76-41CA-A5DB-4C2152FC7AAA}" type="presParOf" srcId="{D6A7C685-0807-424D-A764-C4CE77662DA1}" destId="{B964B12C-552B-4A65-8F5F-71FF08128AF1}" srcOrd="13" destOrd="0" presId="urn:microsoft.com/office/officeart/2005/8/layout/vList3"/>
    <dgm:cxn modelId="{84EF629C-D800-4F90-8A3E-32E4F5F408E7}" type="presParOf" srcId="{D6A7C685-0807-424D-A764-C4CE77662DA1}" destId="{449C024B-DC4F-4A8B-81B9-B96312D33198}" srcOrd="14" destOrd="0" presId="urn:microsoft.com/office/officeart/2005/8/layout/vList3"/>
    <dgm:cxn modelId="{14470EA5-A867-4D9E-B634-1744CEEBA097}" type="presParOf" srcId="{449C024B-DC4F-4A8B-81B9-B96312D33198}" destId="{D7BCC45F-4E7D-4A35-9BFF-608BD7E04F13}" srcOrd="0" destOrd="0" presId="urn:microsoft.com/office/officeart/2005/8/layout/vList3"/>
    <dgm:cxn modelId="{ADA7BCBD-1C36-4A41-B71C-B26A6D898881}" type="presParOf" srcId="{449C024B-DC4F-4A8B-81B9-B96312D33198}" destId="{C5E26D54-C85A-4E13-8A9D-884EC7E5698F}" srcOrd="1" destOrd="0" presId="urn:microsoft.com/office/officeart/2005/8/layout/vList3"/>
    <dgm:cxn modelId="{32BA1164-5699-4C4C-A233-ECBAC929DBEE}" type="presParOf" srcId="{D6A7C685-0807-424D-A764-C4CE77662DA1}" destId="{2DD6B1D0-66BC-4D30-8582-B18C23866212}" srcOrd="15" destOrd="0" presId="urn:microsoft.com/office/officeart/2005/8/layout/vList3"/>
    <dgm:cxn modelId="{D48132E1-2A3F-4946-8B90-BF5321C8B747}" type="presParOf" srcId="{D6A7C685-0807-424D-A764-C4CE77662DA1}" destId="{E2E37920-BD83-45E1-AD3F-7ACD3B1877BC}" srcOrd="16" destOrd="0" presId="urn:microsoft.com/office/officeart/2005/8/layout/vList3"/>
    <dgm:cxn modelId="{201FDAE9-B6B8-46B3-96DE-24DBA89126F8}" type="presParOf" srcId="{E2E37920-BD83-45E1-AD3F-7ACD3B1877BC}" destId="{23F7B700-7B52-43FD-BB52-86FDA08B7F68}" srcOrd="0" destOrd="0" presId="urn:microsoft.com/office/officeart/2005/8/layout/vList3"/>
    <dgm:cxn modelId="{E9642E45-0FD2-4960-AF58-91AF83CBC312}" type="presParOf" srcId="{E2E37920-BD83-45E1-AD3F-7ACD3B1877BC}" destId="{79A36559-D139-4B64-A0E0-CF98DB48E8DA}"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FC22C5-1903-482A-A2ED-F282C52AE4E4}">
      <dsp:nvSpPr>
        <dsp:cNvPr id="0" name=""/>
        <dsp:cNvSpPr/>
      </dsp:nvSpPr>
      <dsp:spPr>
        <a:xfrm rot="10800000">
          <a:off x="1725716" y="1626"/>
          <a:ext cx="6416632" cy="437989"/>
        </a:xfrm>
        <a:prstGeom prst="homePlat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141" tIns="45720" rIns="85344"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02060"/>
              </a:solidFill>
            </a:rPr>
            <a:t>Turn off all unnecessary lights between 23:00 – 07:00</a:t>
          </a:r>
        </a:p>
      </dsp:txBody>
      <dsp:txXfrm rot="10800000">
        <a:off x="1835213" y="1626"/>
        <a:ext cx="6307135" cy="437989"/>
      </dsp:txXfrm>
    </dsp:sp>
    <dsp:sp modelId="{7D0DE40B-BE47-4A84-8FED-245BB756EAB2}">
      <dsp:nvSpPr>
        <dsp:cNvPr id="0" name=""/>
        <dsp:cNvSpPr/>
      </dsp:nvSpPr>
      <dsp:spPr>
        <a:xfrm>
          <a:off x="1506722" y="1626"/>
          <a:ext cx="437989" cy="43798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6D1C58-2FC5-4AEA-89A2-CDC31AE6525B}">
      <dsp:nvSpPr>
        <dsp:cNvPr id="0" name=""/>
        <dsp:cNvSpPr/>
      </dsp:nvSpPr>
      <dsp:spPr>
        <a:xfrm rot="10800000">
          <a:off x="1725716" y="570359"/>
          <a:ext cx="6416632" cy="437989"/>
        </a:xfrm>
        <a:prstGeom prst="homePlat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141" tIns="45720" rIns="85344"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02060"/>
              </a:solidFill>
            </a:rPr>
            <a:t>Offer earplugs/eye-masks to each patient </a:t>
          </a:r>
        </a:p>
      </dsp:txBody>
      <dsp:txXfrm rot="10800000">
        <a:off x="1835213" y="570359"/>
        <a:ext cx="6307135" cy="437989"/>
      </dsp:txXfrm>
    </dsp:sp>
    <dsp:sp modelId="{5EFE76F8-6B9B-4228-91F6-CA6EBE26104F}">
      <dsp:nvSpPr>
        <dsp:cNvPr id="0" name=""/>
        <dsp:cNvSpPr/>
      </dsp:nvSpPr>
      <dsp:spPr>
        <a:xfrm>
          <a:off x="1506722" y="570359"/>
          <a:ext cx="437989" cy="43798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D3A3B9-6F87-473F-A826-6E761F20B018}">
      <dsp:nvSpPr>
        <dsp:cNvPr id="0" name=""/>
        <dsp:cNvSpPr/>
      </dsp:nvSpPr>
      <dsp:spPr>
        <a:xfrm rot="10800000">
          <a:off x="1725716" y="1139091"/>
          <a:ext cx="6416632" cy="437989"/>
        </a:xfrm>
        <a:prstGeom prst="homePlat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141" tIns="45720" rIns="85344"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02060"/>
              </a:solidFill>
            </a:rPr>
            <a:t>Replace infusions before they approach empty</a:t>
          </a:r>
        </a:p>
      </dsp:txBody>
      <dsp:txXfrm rot="10800000">
        <a:off x="1835213" y="1139091"/>
        <a:ext cx="6307135" cy="437989"/>
      </dsp:txXfrm>
    </dsp:sp>
    <dsp:sp modelId="{CB451D54-7939-4669-8F0F-9989B09EEE95}">
      <dsp:nvSpPr>
        <dsp:cNvPr id="0" name=""/>
        <dsp:cNvSpPr/>
      </dsp:nvSpPr>
      <dsp:spPr>
        <a:xfrm>
          <a:off x="1506722" y="1139091"/>
          <a:ext cx="437989" cy="43798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5580FA-5922-43E2-9DFE-393B97C6C110}">
      <dsp:nvSpPr>
        <dsp:cNvPr id="0" name=""/>
        <dsp:cNvSpPr/>
      </dsp:nvSpPr>
      <dsp:spPr>
        <a:xfrm rot="10800000">
          <a:off x="1725716" y="1707823"/>
          <a:ext cx="6416632" cy="437989"/>
        </a:xfrm>
        <a:prstGeom prst="homePlat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141" tIns="45720" rIns="85344"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02060"/>
              </a:solidFill>
            </a:rPr>
            <a:t>Keep voices down and aim for face-to-face discussions to occur away from bed spaces</a:t>
          </a:r>
        </a:p>
      </dsp:txBody>
      <dsp:txXfrm rot="10800000">
        <a:off x="1835213" y="1707823"/>
        <a:ext cx="6307135" cy="437989"/>
      </dsp:txXfrm>
    </dsp:sp>
    <dsp:sp modelId="{D450ACD1-7BD7-4469-995C-458736C9B57A}">
      <dsp:nvSpPr>
        <dsp:cNvPr id="0" name=""/>
        <dsp:cNvSpPr/>
      </dsp:nvSpPr>
      <dsp:spPr>
        <a:xfrm>
          <a:off x="1506722" y="1707823"/>
          <a:ext cx="437989" cy="43798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4F05D1-B75A-4C9A-BDD4-970963B674BA}">
      <dsp:nvSpPr>
        <dsp:cNvPr id="0" name=""/>
        <dsp:cNvSpPr/>
      </dsp:nvSpPr>
      <dsp:spPr>
        <a:xfrm rot="10800000">
          <a:off x="1725716" y="2276555"/>
          <a:ext cx="6416632" cy="437989"/>
        </a:xfrm>
        <a:prstGeom prst="homePlat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141" tIns="45720" rIns="85344"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02060"/>
              </a:solidFill>
            </a:rPr>
            <a:t>Turn down the telephone volume and answer promptly</a:t>
          </a:r>
        </a:p>
      </dsp:txBody>
      <dsp:txXfrm rot="10800000">
        <a:off x="1835213" y="2276555"/>
        <a:ext cx="6307135" cy="437989"/>
      </dsp:txXfrm>
    </dsp:sp>
    <dsp:sp modelId="{00C63FD6-2A9F-4D51-828D-EA3282C72C1F}">
      <dsp:nvSpPr>
        <dsp:cNvPr id="0" name=""/>
        <dsp:cNvSpPr/>
      </dsp:nvSpPr>
      <dsp:spPr>
        <a:xfrm>
          <a:off x="1506722" y="2276555"/>
          <a:ext cx="437989" cy="43798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26AD1B-4701-4F7F-84AC-B3AAB039601E}">
      <dsp:nvSpPr>
        <dsp:cNvPr id="0" name=""/>
        <dsp:cNvSpPr/>
      </dsp:nvSpPr>
      <dsp:spPr>
        <a:xfrm rot="10800000">
          <a:off x="1725716" y="2845288"/>
          <a:ext cx="6416632" cy="437989"/>
        </a:xfrm>
        <a:prstGeom prst="homePlat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141" tIns="45720" rIns="85344"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02060"/>
              </a:solidFill>
            </a:rPr>
            <a:t>Turn monitors onto night-mode</a:t>
          </a:r>
        </a:p>
      </dsp:txBody>
      <dsp:txXfrm rot="10800000">
        <a:off x="1835213" y="2845288"/>
        <a:ext cx="6307135" cy="437989"/>
      </dsp:txXfrm>
    </dsp:sp>
    <dsp:sp modelId="{F2217BFE-8892-407C-B091-DF861B80BC23}">
      <dsp:nvSpPr>
        <dsp:cNvPr id="0" name=""/>
        <dsp:cNvSpPr/>
      </dsp:nvSpPr>
      <dsp:spPr>
        <a:xfrm>
          <a:off x="1506722" y="2845288"/>
          <a:ext cx="437989" cy="43798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A340F8-433C-40BA-9D0F-CFCE53FB9573}">
      <dsp:nvSpPr>
        <dsp:cNvPr id="0" name=""/>
        <dsp:cNvSpPr/>
      </dsp:nvSpPr>
      <dsp:spPr>
        <a:xfrm rot="10800000">
          <a:off x="1725716" y="3414020"/>
          <a:ext cx="6416632" cy="437989"/>
        </a:xfrm>
        <a:prstGeom prst="homePlat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141" tIns="45720" rIns="85344"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02060"/>
              </a:solidFill>
            </a:rPr>
            <a:t>Orientate your patient to date/time and place if they wake </a:t>
          </a:r>
        </a:p>
      </dsp:txBody>
      <dsp:txXfrm rot="10800000">
        <a:off x="1835213" y="3414020"/>
        <a:ext cx="6307135" cy="437989"/>
      </dsp:txXfrm>
    </dsp:sp>
    <dsp:sp modelId="{39623030-4128-4B20-8905-11DF188877AF}">
      <dsp:nvSpPr>
        <dsp:cNvPr id="0" name=""/>
        <dsp:cNvSpPr/>
      </dsp:nvSpPr>
      <dsp:spPr>
        <a:xfrm>
          <a:off x="1506722" y="3414020"/>
          <a:ext cx="437989" cy="43798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E26D54-C85A-4E13-8A9D-884EC7E5698F}">
      <dsp:nvSpPr>
        <dsp:cNvPr id="0" name=""/>
        <dsp:cNvSpPr/>
      </dsp:nvSpPr>
      <dsp:spPr>
        <a:xfrm rot="10800000">
          <a:off x="1725716" y="3982752"/>
          <a:ext cx="6416632" cy="437989"/>
        </a:xfrm>
        <a:prstGeom prst="homePlat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141" tIns="45720" rIns="85344"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02060"/>
              </a:solidFill>
            </a:rPr>
            <a:t>Group patient care activities . Complete non-essential activities before 23:00 or after 07:00</a:t>
          </a:r>
        </a:p>
      </dsp:txBody>
      <dsp:txXfrm rot="10800000">
        <a:off x="1835213" y="3982752"/>
        <a:ext cx="6307135" cy="437989"/>
      </dsp:txXfrm>
    </dsp:sp>
    <dsp:sp modelId="{D7BCC45F-4E7D-4A35-9BFF-608BD7E04F13}">
      <dsp:nvSpPr>
        <dsp:cNvPr id="0" name=""/>
        <dsp:cNvSpPr/>
      </dsp:nvSpPr>
      <dsp:spPr>
        <a:xfrm>
          <a:off x="1506722" y="3982752"/>
          <a:ext cx="437989" cy="43798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A36559-D139-4B64-A0E0-CF98DB48E8DA}">
      <dsp:nvSpPr>
        <dsp:cNvPr id="0" name=""/>
        <dsp:cNvSpPr/>
      </dsp:nvSpPr>
      <dsp:spPr>
        <a:xfrm rot="10800000">
          <a:off x="1725716" y="4551484"/>
          <a:ext cx="6416632" cy="437989"/>
        </a:xfrm>
        <a:prstGeom prst="homePlat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141" tIns="45720" rIns="85344"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rgbClr val="002060"/>
              </a:solidFill>
            </a:rPr>
            <a:t>If your patient has a poor nights sleep or becomes CAM-ICU +ve, discuss on the ward round and request a medication review</a:t>
          </a:r>
        </a:p>
      </dsp:txBody>
      <dsp:txXfrm rot="10800000">
        <a:off x="1835213" y="4551484"/>
        <a:ext cx="6307135" cy="437989"/>
      </dsp:txXfrm>
    </dsp:sp>
    <dsp:sp modelId="{23F7B700-7B52-43FD-BB52-86FDA08B7F68}">
      <dsp:nvSpPr>
        <dsp:cNvPr id="0" name=""/>
        <dsp:cNvSpPr/>
      </dsp:nvSpPr>
      <dsp:spPr>
        <a:xfrm>
          <a:off x="1506722" y="4551484"/>
          <a:ext cx="437989" cy="437989"/>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000" r="-5000"/>
          </a:stretch>
        </a:blip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2.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2.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emf"/></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emf"/></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1"/>
            </p:custDataLst>
            <p:extLst>
              <p:ext uri="{D42A27DB-BD31-4B8C-83A1-F6EECF244321}">
                <p14:modId xmlns:p14="http://schemas.microsoft.com/office/powerpoint/2010/main" val="18597478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ctrTitle"/>
          </p:nvPr>
        </p:nvSpPr>
        <p:spPr>
          <a:xfrm>
            <a:off x="685800" y="609601"/>
            <a:ext cx="7772400" cy="4267200"/>
          </a:xfrm>
        </p:spPr>
        <p:txBody>
          <a:bodyPr vert="horz"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7073B15-6940-4DB8-AC14-984CDDAF9BA6}" type="datetimeFigureOut">
              <a:rPr lang="en-GB" smtClean="0"/>
              <a:t>18/04/2024</a:t>
            </a:fld>
            <a:endParaRPr lang="en-GB"/>
          </a:p>
        </p:txBody>
      </p:sp>
      <p:sp>
        <p:nvSpPr>
          <p:cNvPr id="8" name="Slide Number Placeholder 7"/>
          <p:cNvSpPr>
            <a:spLocks noGrp="1"/>
          </p:cNvSpPr>
          <p:nvPr>
            <p:ph type="sldNum" sz="quarter" idx="11"/>
          </p:nvPr>
        </p:nvSpPr>
        <p:spPr/>
        <p:txBody>
          <a:bodyPr/>
          <a:lstStyle/>
          <a:p>
            <a:fld id="{55EED8FA-0524-4C9B-84C0-6F02417BCF36}"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0236255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073B15-6940-4DB8-AC14-984CDDAF9BA6}"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EED8FA-0524-4C9B-84C0-6F02417BCF3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18168421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073B15-6940-4DB8-AC14-984CDDAF9BA6}"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EED8FA-0524-4C9B-84C0-6F02417BCF3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30459010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073B15-6940-4DB8-AC14-984CDDAF9BA6}"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EED8FA-0524-4C9B-84C0-6F02417BCF3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userDrawn="1">
            <p:custDataLst>
              <p:tags r:id="rId1"/>
            </p:custDataLst>
            <p:extLst>
              <p:ext uri="{D42A27DB-BD31-4B8C-83A1-F6EECF244321}">
                <p14:modId xmlns:p14="http://schemas.microsoft.com/office/powerpoint/2010/main" val="20750785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722313" y="1371600"/>
            <a:ext cx="7772400" cy="2505075"/>
          </a:xfrm>
        </p:spPr>
        <p:txBody>
          <a:bodyPr vert="horz"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073B15-6940-4DB8-AC14-984CDDAF9BA6}" type="datetimeFigureOut">
              <a:rPr lang="en-GB" smtClean="0"/>
              <a:t>18/04/2024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EED8FA-0524-4C9B-84C0-6F02417BCF36}"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userDrawn="1">
            <p:custDataLst>
              <p:tags r:id="rId1"/>
            </p:custDataLst>
            <p:extLst>
              <p:ext uri="{D42A27DB-BD31-4B8C-83A1-F6EECF244321}">
                <p14:modId xmlns:p14="http://schemas.microsoft.com/office/powerpoint/2010/main" val="168312915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073B15-6940-4DB8-AC14-984CDDAF9BA6}" type="datetimeFigureOut">
              <a:rPr lang="en-GB" smtClean="0"/>
              <a:t>18/04/2024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EED8FA-0524-4C9B-84C0-6F02417BCF36}"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userDrawn="1">
            <p:custDataLst>
              <p:tags r:id="rId1"/>
            </p:custDataLst>
            <p:extLst>
              <p:ext uri="{D42A27DB-BD31-4B8C-83A1-F6EECF244321}">
                <p14:modId xmlns:p14="http://schemas.microsoft.com/office/powerpoint/2010/main" val="6709502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7073B15-6940-4DB8-AC14-984CDDAF9BA6}" type="datetimeFigureOut">
              <a:rPr lang="en-GB" smtClean="0"/>
              <a:t>18/04/2024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EED8FA-0524-4C9B-84C0-6F02417BCF36}"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
            </p:custDataLst>
            <p:extLst>
              <p:ext uri="{D42A27DB-BD31-4B8C-83A1-F6EECF244321}">
                <p14:modId xmlns:p14="http://schemas.microsoft.com/office/powerpoint/2010/main" val="3808530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073B15-6940-4DB8-AC14-984CDDAF9BA6}" type="datetimeFigureOut">
              <a:rPr lang="en-GB" smtClean="0"/>
              <a:t>18/04/2024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EED8FA-0524-4C9B-84C0-6F02417BCF3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73B15-6940-4DB8-AC14-984CDDAF9BA6}" type="datetimeFigureOut">
              <a:rPr lang="en-GB" smtClean="0"/>
              <a:t>18/04/2024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EED8FA-0524-4C9B-84C0-6F02417BCF3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extLst>
              <p:ext uri="{D42A27DB-BD31-4B8C-83A1-F6EECF244321}">
                <p14:modId xmlns:p14="http://schemas.microsoft.com/office/powerpoint/2010/main" val="385180529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5907087" y="266700"/>
            <a:ext cx="3008313" cy="2095500"/>
          </a:xfrm>
        </p:spPr>
        <p:txBody>
          <a:bodyPr vert="horz"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073B15-6940-4DB8-AC14-984CDDAF9BA6}" type="datetimeFigureOut">
              <a:rPr lang="en-GB" smtClean="0"/>
              <a:t>18/04/2024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EED8FA-0524-4C9B-84C0-6F02417BCF3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
            </p:custDataLst>
            <p:extLst>
              <p:ext uri="{D42A27DB-BD31-4B8C-83A1-F6EECF244321}">
                <p14:modId xmlns:p14="http://schemas.microsoft.com/office/powerpoint/2010/main" val="13190038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679576" y="228600"/>
            <a:ext cx="5711824" cy="895350"/>
          </a:xfrm>
        </p:spPr>
        <p:txBody>
          <a:bodyPr vert="horz"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073B15-6940-4DB8-AC14-984CDDAF9BA6}" type="datetimeFigureOut">
              <a:rPr lang="en-GB" smtClean="0"/>
              <a:t>18/04/2024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EED8FA-0524-4C9B-84C0-6F02417BCF3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7073B15-6940-4DB8-AC14-984CDDAF9BA6}" type="datetimeFigureOut">
              <a:rPr lang="en-GB" smtClean="0"/>
              <a:t>18/04/2024</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5EED8FA-0524-4C9B-84C0-6F02417BCF36}"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Object 8" hidden="1"/>
          <p:cNvGraphicFramePr>
            <a:graphicFrameLocks noChangeAspect="1"/>
          </p:cNvGraphicFramePr>
          <p:nvPr userDrawn="1">
            <p:custDataLst>
              <p:tags r:id="rId13"/>
            </p:custDataLst>
            <p:extLst>
              <p:ext uri="{D42A27DB-BD31-4B8C-83A1-F6EECF244321}">
                <p14:modId xmlns:p14="http://schemas.microsoft.com/office/powerpoint/2010/main" val="26588224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270" imgH="270" progId="TCLayout.ActiveDocument.1">
                  <p:embed/>
                </p:oleObj>
              </mc:Choice>
              <mc:Fallback>
                <p:oleObj name="think-cell Slide" r:id="rId14" imgW="270" imgH="270"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oleObject" Target="../embeddings/oleObject12.bin"/><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image" Target="../media/image6.png"/><Relationship Id="rId3" Type="http://schemas.openxmlformats.org/officeDocument/2006/relationships/oleObject" Target="../embeddings/oleObject13.bin"/><Relationship Id="rId7" Type="http://schemas.openxmlformats.org/officeDocument/2006/relationships/diagramData" Target="../diagrams/data1.xml"/><Relationship Id="rId12"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4.xml"/><Relationship Id="rId6" Type="http://schemas.openxmlformats.org/officeDocument/2006/relationships/image" Target="../media/image4.png"/><Relationship Id="rId11" Type="http://schemas.microsoft.com/office/2007/relationships/diagramDrawing" Target="../diagrams/drawing1.xml"/><Relationship Id="rId5" Type="http://schemas.openxmlformats.org/officeDocument/2006/relationships/image" Target="../media/image7.png"/><Relationship Id="rId10" Type="http://schemas.openxmlformats.org/officeDocument/2006/relationships/diagramColors" Target="../diagrams/colors1.xml"/><Relationship Id="rId4" Type="http://schemas.openxmlformats.org/officeDocument/2006/relationships/image" Target="../media/image2.emf"/><Relationship Id="rId9"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5449B50A-796E-73FE-0605-5BC4B4A16603}"/>
              </a:ext>
            </a:extLst>
          </p:cNvPr>
          <p:cNvGraphicFramePr>
            <a:graphicFrameLocks noChangeAspect="1"/>
          </p:cNvGraphicFramePr>
          <p:nvPr>
            <p:custDataLst>
              <p:tags r:id="rId1"/>
            </p:custDataLst>
            <p:extLst>
              <p:ext uri="{D42A27DB-BD31-4B8C-83A1-F6EECF244321}">
                <p14:modId xmlns:p14="http://schemas.microsoft.com/office/powerpoint/2010/main" val="11521843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6" imgH="416" progId="TCLayout.ActiveDocument.1">
                  <p:embed/>
                </p:oleObj>
              </mc:Choice>
              <mc:Fallback>
                <p:oleObj name="think-cell Slide" r:id="rId3" imgW="416" imgH="416"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4" name="Picture 11" descr="F:\My Pictures\Network Logos\WYCCN Logo no background.png">
            <a:extLst>
              <a:ext uri="{FF2B5EF4-FFF2-40B4-BE49-F238E27FC236}">
                <a16:creationId xmlns:a16="http://schemas.microsoft.com/office/drawing/2014/main" id="{75D975F6-D718-70F7-8493-1E95422447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6021288"/>
            <a:ext cx="2432249" cy="7629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0EC78B6F-353F-C2EC-2E6C-57DF9FD446B2}"/>
              </a:ext>
            </a:extLst>
          </p:cNvPr>
          <p:cNvSpPr>
            <a:spLocks noGrp="1"/>
          </p:cNvSpPr>
          <p:nvPr>
            <p:ph type="title"/>
          </p:nvPr>
        </p:nvSpPr>
        <p:spPr>
          <a:xfrm>
            <a:off x="457200" y="0"/>
            <a:ext cx="8229600" cy="743776"/>
          </a:xfrm>
        </p:spPr>
        <p:txBody>
          <a:bodyPr vert="horz"/>
          <a:lstStyle/>
          <a:p>
            <a:r>
              <a:rPr lang="en-GB" sz="2800" dirty="0"/>
              <a:t>Sleep Promotion in the Prevention of Delirium</a:t>
            </a:r>
          </a:p>
        </p:txBody>
      </p:sp>
      <p:pic>
        <p:nvPicPr>
          <p:cNvPr id="5" name="Content Placeholder 4">
            <a:extLst>
              <a:ext uri="{FF2B5EF4-FFF2-40B4-BE49-F238E27FC236}">
                <a16:creationId xmlns:a16="http://schemas.microsoft.com/office/drawing/2014/main" id="{9E1A4B84-F62B-8043-B840-AC256E766C35}"/>
              </a:ext>
            </a:extLst>
          </p:cNvPr>
          <p:cNvPicPr>
            <a:picLocks noGrp="1" noChangeAspect="1"/>
          </p:cNvPicPr>
          <p:nvPr>
            <p:ph idx="1"/>
          </p:nvPr>
        </p:nvPicPr>
        <p:blipFill>
          <a:blip r:embed="rId6"/>
          <a:stretch>
            <a:fillRect/>
          </a:stretch>
        </p:blipFill>
        <p:spPr>
          <a:xfrm>
            <a:off x="3026846" y="5929009"/>
            <a:ext cx="1140051" cy="829128"/>
          </a:xfrm>
          <a:prstGeom prst="rect">
            <a:avLst/>
          </a:prstGeom>
        </p:spPr>
      </p:pic>
      <p:pic>
        <p:nvPicPr>
          <p:cNvPr id="6" name="Picture 5">
            <a:extLst>
              <a:ext uri="{FF2B5EF4-FFF2-40B4-BE49-F238E27FC236}">
                <a16:creationId xmlns:a16="http://schemas.microsoft.com/office/drawing/2014/main" id="{64C3A891-7586-A365-8EEB-28493AA92005}"/>
              </a:ext>
            </a:extLst>
          </p:cNvPr>
          <p:cNvPicPr>
            <a:picLocks noChangeAspect="1"/>
          </p:cNvPicPr>
          <p:nvPr/>
        </p:nvPicPr>
        <p:blipFill>
          <a:blip r:embed="rId7"/>
          <a:stretch>
            <a:fillRect/>
          </a:stretch>
        </p:blipFill>
        <p:spPr>
          <a:xfrm>
            <a:off x="4580510" y="6014361"/>
            <a:ext cx="2511770" cy="743776"/>
          </a:xfrm>
          <a:prstGeom prst="rect">
            <a:avLst/>
          </a:prstGeom>
        </p:spPr>
      </p:pic>
      <p:pic>
        <p:nvPicPr>
          <p:cNvPr id="9" name="Picture 10">
            <a:extLst>
              <a:ext uri="{FF2B5EF4-FFF2-40B4-BE49-F238E27FC236}">
                <a16:creationId xmlns:a16="http://schemas.microsoft.com/office/drawing/2014/main" id="{0BAF82D8-9645-71A3-EBEA-3F5F1604DD3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72022" y="4725144"/>
            <a:ext cx="1741453" cy="20982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a:extLst>
              <a:ext uri="{FF2B5EF4-FFF2-40B4-BE49-F238E27FC236}">
                <a16:creationId xmlns:a16="http://schemas.microsoft.com/office/drawing/2014/main" id="{E4FA4068-7072-0C71-1E3B-4324E8B60D8B}"/>
              </a:ext>
            </a:extLst>
          </p:cNvPr>
          <p:cNvSpPr txBox="1"/>
          <p:nvPr/>
        </p:nvSpPr>
        <p:spPr>
          <a:xfrm flipH="1">
            <a:off x="251519" y="861573"/>
            <a:ext cx="8712968" cy="3970318"/>
          </a:xfrm>
          <a:prstGeom prst="rect">
            <a:avLst/>
          </a:prstGeom>
          <a:noFill/>
        </p:spPr>
        <p:txBody>
          <a:bodyPr wrap="square" rtlCol="0">
            <a:spAutoFit/>
          </a:bodyPr>
          <a:lstStyle/>
          <a:p>
            <a:r>
              <a:rPr lang="en-GB" sz="1400" dirty="0">
                <a:effectLst/>
                <a:latin typeface="Calibri" panose="020F0502020204030204" pitchFamily="34" charset="0"/>
                <a:ea typeface="Calibri" panose="020F0502020204030204" pitchFamily="34" charset="0"/>
                <a:cs typeface="Times New Roman" panose="02020603050405020304" pitchFamily="18" charset="0"/>
              </a:rPr>
              <a:t>Patients frequently report disturbed sleep as one of the negative experiences of being in hospital. This is especially the case in the highly technical critical care environment which typically has high levels of noise and light overnight due to the intensive monitoring and treatment required by critically ill patients. </a:t>
            </a:r>
            <a:r>
              <a:rPr lang="en-GB" sz="1400" dirty="0">
                <a:latin typeface="Calibri" panose="020F0502020204030204" pitchFamily="34" charset="0"/>
                <a:ea typeface="Calibri" panose="020F0502020204030204" pitchFamily="34" charset="0"/>
                <a:cs typeface="Times New Roman" panose="02020603050405020304" pitchFamily="18" charset="0"/>
              </a:rPr>
              <a:t>This is in addition to patients been frequently woken to facilitate care activities such as recording regular observations and repositioning. Sleep loss increases the risk of developing delirium (especially in elderly patients) and immune system impairment, which prolongs healing</a:t>
            </a: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1400" dirty="0">
                <a:latin typeface="Calibri" panose="020F0502020204030204" pitchFamily="34" charset="0"/>
                <a:ea typeface="Calibri" panose="020F0502020204030204" pitchFamily="34" charset="0"/>
                <a:cs typeface="Times New Roman" panose="02020603050405020304" pitchFamily="18" charset="0"/>
              </a:rPr>
              <a:t>The amount of slow wave sleep and rapid eye movement sleep ICU patients experience may be excessively reduced or completely absent (Malik &amp; </a:t>
            </a:r>
            <a:r>
              <a:rPr lang="en-GB" sz="1400" dirty="0" err="1">
                <a:latin typeface="Calibri" panose="020F0502020204030204" pitchFamily="34" charset="0"/>
                <a:ea typeface="Calibri" panose="020F0502020204030204" pitchFamily="34" charset="0"/>
                <a:cs typeface="Times New Roman" panose="02020603050405020304" pitchFamily="18" charset="0"/>
              </a:rPr>
              <a:t>Parthasarthy</a:t>
            </a:r>
            <a:r>
              <a:rPr lang="en-GB" sz="1400" dirty="0">
                <a:latin typeface="Calibri" panose="020F0502020204030204" pitchFamily="34" charset="0"/>
                <a:ea typeface="Calibri" panose="020F0502020204030204" pitchFamily="34" charset="0"/>
                <a:cs typeface="Times New Roman" panose="02020603050405020304" pitchFamily="18" charset="0"/>
              </a:rPr>
              <a:t>, 2014) and it is important to note that rest does not replace sleep as the brain is only restored when it is asleep (Landis, 2011).</a:t>
            </a:r>
          </a:p>
          <a:p>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1400" dirty="0">
                <a:latin typeface="Calibri" panose="020F0502020204030204" pitchFamily="34" charset="0"/>
                <a:ea typeface="Calibri" panose="020F0502020204030204" pitchFamily="34" charset="0"/>
                <a:cs typeface="Times New Roman" panose="02020603050405020304" pitchFamily="18" charset="0"/>
              </a:rPr>
              <a:t>Patients have self-reported that their sleep quality in the ICU was an important contributing factor to sleep disturbances they experienced for up to a year after hospital discharge (Altman et al., 2017).</a:t>
            </a:r>
          </a:p>
          <a:p>
            <a:endParaRPr lang="en-GB" sz="1400" dirty="0">
              <a:latin typeface="Calibri" panose="020F0502020204030204" pitchFamily="34" charset="0"/>
              <a:ea typeface="Calibri" panose="020F0502020204030204" pitchFamily="34" charset="0"/>
              <a:cs typeface="Times New Roman" panose="02020603050405020304" pitchFamily="18" charset="0"/>
            </a:endParaRPr>
          </a:p>
          <a:p>
            <a:r>
              <a:rPr lang="en-GB" sz="1400" dirty="0">
                <a:effectLst/>
                <a:latin typeface="Calibri" panose="020F0502020204030204" pitchFamily="34" charset="0"/>
                <a:ea typeface="Calibri" panose="020F0502020204030204" pitchFamily="34" charset="0"/>
                <a:cs typeface="Times New Roman" panose="02020603050405020304" pitchFamily="18" charset="0"/>
              </a:rPr>
              <a:t>It is important that ‘protected sleep time’ is promoted as a concept, with efforts focussing reducing the disturbances for patients from sound, light, and frequent interventions. Implementation of a ‘sleep bundle’ of environmental measures as a means to improve the quality of patient’s sleep can reduce the risks of delirium developing (Patel et al, 2014). </a:t>
            </a:r>
            <a:endParaRPr lang="en-GB" sz="1400" dirty="0"/>
          </a:p>
        </p:txBody>
      </p:sp>
      <p:sp>
        <p:nvSpPr>
          <p:cNvPr id="17" name="TextBox 16">
            <a:extLst>
              <a:ext uri="{FF2B5EF4-FFF2-40B4-BE49-F238E27FC236}">
                <a16:creationId xmlns:a16="http://schemas.microsoft.com/office/drawing/2014/main" id="{57EE0713-7287-ED88-A8AC-5957B2FFE9A3}"/>
              </a:ext>
            </a:extLst>
          </p:cNvPr>
          <p:cNvSpPr txBox="1"/>
          <p:nvPr/>
        </p:nvSpPr>
        <p:spPr>
          <a:xfrm>
            <a:off x="251518" y="5211197"/>
            <a:ext cx="7200801" cy="954107"/>
          </a:xfrm>
          <a:prstGeom prst="rect">
            <a:avLst/>
          </a:prstGeom>
          <a:noFill/>
        </p:spPr>
        <p:txBody>
          <a:bodyPr wrap="square" rtlCol="0">
            <a:spAutoFit/>
          </a:bodyPr>
          <a:lstStyle/>
          <a:p>
            <a:r>
              <a:rPr lang="en-GB" sz="800" b="0" i="0" dirty="0">
                <a:solidFill>
                  <a:srgbClr val="212121"/>
                </a:solidFill>
                <a:effectLst/>
                <a:latin typeface="Cambria" panose="02040503050406030204" pitchFamily="18" charset="0"/>
              </a:rPr>
              <a:t>Altman M. T., </a:t>
            </a:r>
            <a:r>
              <a:rPr lang="en-GB" sz="800" b="0" i="0" dirty="0" err="1">
                <a:solidFill>
                  <a:srgbClr val="212121"/>
                </a:solidFill>
                <a:effectLst/>
                <a:latin typeface="Cambria" panose="02040503050406030204" pitchFamily="18" charset="0"/>
              </a:rPr>
              <a:t>Knauert</a:t>
            </a:r>
            <a:r>
              <a:rPr lang="en-GB" sz="800" b="0" i="0" dirty="0">
                <a:solidFill>
                  <a:srgbClr val="212121"/>
                </a:solidFill>
                <a:effectLst/>
                <a:latin typeface="Cambria" panose="02040503050406030204" pitchFamily="18" charset="0"/>
              </a:rPr>
              <a:t> M. P., Pisani M. A. (2017). Sleep disturbance after hospitalization and critical illness: A systematic review. </a:t>
            </a:r>
            <a:r>
              <a:rPr lang="en-GB" sz="800" b="0" i="1" dirty="0">
                <a:solidFill>
                  <a:srgbClr val="212121"/>
                </a:solidFill>
                <a:effectLst/>
                <a:latin typeface="Cambria" panose="02040503050406030204" pitchFamily="18" charset="0"/>
              </a:rPr>
              <a:t>Annals of the American Thoracic Society</a:t>
            </a:r>
            <a:r>
              <a:rPr lang="en-GB" sz="800" b="0" i="0" dirty="0">
                <a:solidFill>
                  <a:srgbClr val="212121"/>
                </a:solidFill>
                <a:effectLst/>
                <a:latin typeface="Cambria" panose="02040503050406030204" pitchFamily="18" charset="0"/>
              </a:rPr>
              <a:t> , 14(9), 1457–1468</a:t>
            </a:r>
          </a:p>
          <a:p>
            <a:r>
              <a:rPr lang="en-GB" sz="800" b="0" i="0" dirty="0">
                <a:solidFill>
                  <a:srgbClr val="212121"/>
                </a:solidFill>
                <a:effectLst/>
                <a:latin typeface="Cambria" panose="02040503050406030204" pitchFamily="18" charset="0"/>
              </a:rPr>
              <a:t>Landis C. (2011). Physiological and </a:t>
            </a:r>
            <a:r>
              <a:rPr lang="en-GB" sz="800" b="0" i="0" dirty="0" err="1">
                <a:solidFill>
                  <a:srgbClr val="212121"/>
                </a:solidFill>
                <a:effectLst/>
                <a:latin typeface="Cambria" panose="02040503050406030204" pitchFamily="18" charset="0"/>
              </a:rPr>
              <a:t>behavioral</a:t>
            </a:r>
            <a:r>
              <a:rPr lang="en-GB" sz="800" b="0" i="0" dirty="0">
                <a:solidFill>
                  <a:srgbClr val="212121"/>
                </a:solidFill>
                <a:effectLst/>
                <a:latin typeface="Cambria" panose="02040503050406030204" pitchFamily="18" charset="0"/>
              </a:rPr>
              <a:t> aspects of sleep In </a:t>
            </a:r>
            <a:r>
              <a:rPr lang="en-GB" sz="800" b="0" i="0" dirty="0" err="1">
                <a:solidFill>
                  <a:srgbClr val="212121"/>
                </a:solidFill>
                <a:effectLst/>
                <a:latin typeface="Cambria" panose="02040503050406030204" pitchFamily="18" charset="0"/>
              </a:rPr>
              <a:t>Redker</a:t>
            </a:r>
            <a:r>
              <a:rPr lang="en-GB" sz="800" b="0" i="0" dirty="0">
                <a:solidFill>
                  <a:srgbClr val="212121"/>
                </a:solidFill>
                <a:effectLst/>
                <a:latin typeface="Cambria" panose="02040503050406030204" pitchFamily="18" charset="0"/>
              </a:rPr>
              <a:t> N. S., </a:t>
            </a:r>
            <a:r>
              <a:rPr lang="en-GB" sz="800" b="0" i="0" dirty="0" err="1">
                <a:solidFill>
                  <a:srgbClr val="212121"/>
                </a:solidFill>
                <a:effectLst/>
                <a:latin typeface="Cambria" panose="02040503050406030204" pitchFamily="18" charset="0"/>
              </a:rPr>
              <a:t>McEnany</a:t>
            </a:r>
            <a:r>
              <a:rPr lang="en-GB" sz="800" b="0" i="0" dirty="0">
                <a:solidFill>
                  <a:srgbClr val="212121"/>
                </a:solidFill>
                <a:effectLst/>
                <a:latin typeface="Cambria" panose="02040503050406030204" pitchFamily="18" charset="0"/>
              </a:rPr>
              <a:t> G. P. (Eds.), </a:t>
            </a:r>
            <a:r>
              <a:rPr lang="en-GB" sz="800" b="0" i="1" dirty="0">
                <a:solidFill>
                  <a:srgbClr val="212121"/>
                </a:solidFill>
                <a:effectLst/>
                <a:latin typeface="Cambria" panose="02040503050406030204" pitchFamily="18" charset="0"/>
              </a:rPr>
              <a:t>Sleep disorders and sleep promotion in nursing practice</a:t>
            </a:r>
            <a:r>
              <a:rPr lang="en-GB" sz="800" b="0" i="0" dirty="0">
                <a:solidFill>
                  <a:srgbClr val="212121"/>
                </a:solidFill>
                <a:effectLst/>
                <a:latin typeface="Cambria" panose="02040503050406030204" pitchFamily="18" charset="0"/>
              </a:rPr>
              <a:t> (pp. 1–18)</a:t>
            </a:r>
          </a:p>
          <a:p>
            <a:r>
              <a:rPr lang="en-GB" sz="800" b="0" i="0" dirty="0">
                <a:solidFill>
                  <a:srgbClr val="212121"/>
                </a:solidFill>
                <a:effectLst/>
                <a:latin typeface="Cambria" panose="02040503050406030204" pitchFamily="18" charset="0"/>
              </a:rPr>
              <a:t>Malik V., Parthasarathy S. (2014). Sleep in intensive care units. </a:t>
            </a:r>
            <a:r>
              <a:rPr lang="en-GB" sz="800" b="0" i="1" dirty="0">
                <a:solidFill>
                  <a:srgbClr val="212121"/>
                </a:solidFill>
                <a:effectLst/>
                <a:latin typeface="Cambria" panose="02040503050406030204" pitchFamily="18" charset="0"/>
              </a:rPr>
              <a:t>Current Respiratory Care Reports</a:t>
            </a:r>
            <a:r>
              <a:rPr lang="en-GB" sz="800" b="0" i="0" dirty="0">
                <a:solidFill>
                  <a:srgbClr val="212121"/>
                </a:solidFill>
                <a:effectLst/>
                <a:latin typeface="Cambria" panose="02040503050406030204" pitchFamily="18" charset="0"/>
              </a:rPr>
              <a:t>, 3(2), 35–41</a:t>
            </a:r>
          </a:p>
          <a:p>
            <a:r>
              <a:rPr lang="en-GB" sz="800" b="0" i="0" dirty="0">
                <a:solidFill>
                  <a:srgbClr val="212121"/>
                </a:solidFill>
                <a:effectLst/>
                <a:latin typeface="Cambria" panose="02040503050406030204" pitchFamily="18" charset="0"/>
              </a:rPr>
              <a:t>Patel J., Baldwin J., Bunting P., </a:t>
            </a:r>
            <a:r>
              <a:rPr lang="en-GB" sz="800" b="0" i="0" dirty="0" err="1">
                <a:solidFill>
                  <a:srgbClr val="212121"/>
                </a:solidFill>
                <a:effectLst/>
                <a:latin typeface="Cambria" panose="02040503050406030204" pitchFamily="18" charset="0"/>
              </a:rPr>
              <a:t>Laha</a:t>
            </a:r>
            <a:r>
              <a:rPr lang="en-GB" sz="800" b="0" i="0" dirty="0">
                <a:solidFill>
                  <a:srgbClr val="212121"/>
                </a:solidFill>
                <a:effectLst/>
                <a:latin typeface="Cambria" panose="02040503050406030204" pitchFamily="18" charset="0"/>
              </a:rPr>
              <a:t> S. (2014). The effect of a multicomponent multidisciplinary bundle of interventions on sleep and delirium in medical and surgical intensive care patients. </a:t>
            </a:r>
            <a:r>
              <a:rPr lang="en-GB" sz="800" b="0" i="1" dirty="0">
                <a:solidFill>
                  <a:srgbClr val="212121"/>
                </a:solidFill>
                <a:effectLst/>
                <a:latin typeface="Cambria" panose="02040503050406030204" pitchFamily="18" charset="0"/>
              </a:rPr>
              <a:t>Anaesthesia</a:t>
            </a:r>
            <a:r>
              <a:rPr lang="en-GB" sz="800" b="0" i="0" dirty="0">
                <a:solidFill>
                  <a:srgbClr val="212121"/>
                </a:solidFill>
                <a:effectLst/>
                <a:latin typeface="Cambria" panose="02040503050406030204" pitchFamily="18" charset="0"/>
              </a:rPr>
              <a:t>, 69(6), 540–549.</a:t>
            </a:r>
          </a:p>
        </p:txBody>
      </p:sp>
    </p:spTree>
    <p:extLst>
      <p:ext uri="{BB962C8B-B14F-4D97-AF65-F5344CB8AC3E}">
        <p14:creationId xmlns:p14="http://schemas.microsoft.com/office/powerpoint/2010/main" val="481676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1"/>
            </p:custDataLst>
            <p:extLst>
              <p:ext uri="{D42A27DB-BD31-4B8C-83A1-F6EECF244321}">
                <p14:modId xmlns:p14="http://schemas.microsoft.com/office/powerpoint/2010/main" val="5349970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103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2280" y="4388084"/>
            <a:ext cx="2021196" cy="2435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5" name="Picture 11" descr="F:\My Pictures\Network Logos\WYCCN Logo no backgroun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093296"/>
            <a:ext cx="2432249" cy="76294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07504" y="188640"/>
            <a:ext cx="8928992" cy="646331"/>
          </a:xfrm>
          <a:prstGeom prst="rect">
            <a:avLst/>
          </a:prstGeom>
          <a:noFill/>
        </p:spPr>
        <p:txBody>
          <a:bodyPr wrap="square" rtlCol="0">
            <a:spAutoFit/>
          </a:bodyPr>
          <a:lstStyle/>
          <a:p>
            <a:pPr algn="ctr">
              <a:defRPr/>
            </a:pPr>
            <a:r>
              <a:rPr lang="en-GB" b="1" dirty="0">
                <a:solidFill>
                  <a:srgbClr val="17375E"/>
                </a:solidFill>
              </a:rPr>
              <a:t>Care Bundle to improve sleep and reduce risk of delirium in Critical Care</a:t>
            </a:r>
          </a:p>
          <a:p>
            <a:pPr algn="ctr">
              <a:defRPr/>
            </a:pPr>
            <a:r>
              <a:rPr lang="en-GB" b="1" dirty="0">
                <a:solidFill>
                  <a:srgbClr val="17375E"/>
                </a:solidFill>
              </a:rPr>
              <a:t>to be applied 23:00 - 07:00 hrs</a:t>
            </a:r>
            <a:endParaRPr lang="en-GB" dirty="0"/>
          </a:p>
        </p:txBody>
      </p:sp>
      <p:graphicFrame>
        <p:nvGraphicFramePr>
          <p:cNvPr id="9" name="Diagram 8"/>
          <p:cNvGraphicFramePr/>
          <p:nvPr>
            <p:extLst>
              <p:ext uri="{D42A27DB-BD31-4B8C-83A1-F6EECF244321}">
                <p14:modId xmlns:p14="http://schemas.microsoft.com/office/powerpoint/2010/main" val="3858721266"/>
              </p:ext>
            </p:extLst>
          </p:nvPr>
        </p:nvGraphicFramePr>
        <p:xfrm>
          <a:off x="-1116632" y="834971"/>
          <a:ext cx="9649072" cy="499110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2" name="Picture 1">
            <a:extLst>
              <a:ext uri="{FF2B5EF4-FFF2-40B4-BE49-F238E27FC236}">
                <a16:creationId xmlns:a16="http://schemas.microsoft.com/office/drawing/2014/main" id="{BBEFD977-6E67-A714-E762-4FD1E5BEE4E8}"/>
              </a:ext>
            </a:extLst>
          </p:cNvPr>
          <p:cNvPicPr>
            <a:picLocks noChangeAspect="1"/>
          </p:cNvPicPr>
          <p:nvPr/>
        </p:nvPicPr>
        <p:blipFill>
          <a:blip r:embed="rId12"/>
          <a:stretch>
            <a:fillRect/>
          </a:stretch>
        </p:blipFill>
        <p:spPr>
          <a:xfrm>
            <a:off x="2699792" y="6023029"/>
            <a:ext cx="1152128" cy="829128"/>
          </a:xfrm>
          <a:prstGeom prst="rect">
            <a:avLst/>
          </a:prstGeom>
        </p:spPr>
      </p:pic>
      <p:pic>
        <p:nvPicPr>
          <p:cNvPr id="3" name="Picture 2">
            <a:extLst>
              <a:ext uri="{FF2B5EF4-FFF2-40B4-BE49-F238E27FC236}">
                <a16:creationId xmlns:a16="http://schemas.microsoft.com/office/drawing/2014/main" id="{E8828FB4-16B1-0833-A110-3C648E8BA13F}"/>
              </a:ext>
            </a:extLst>
          </p:cNvPr>
          <p:cNvPicPr>
            <a:picLocks noChangeAspect="1"/>
          </p:cNvPicPr>
          <p:nvPr/>
        </p:nvPicPr>
        <p:blipFill>
          <a:blip r:embed="rId13"/>
          <a:stretch>
            <a:fillRect/>
          </a:stretch>
        </p:blipFill>
        <p:spPr>
          <a:xfrm>
            <a:off x="4048274" y="6023029"/>
            <a:ext cx="2511770" cy="743776"/>
          </a:xfrm>
          <a:prstGeom prst="rect">
            <a:avLst/>
          </a:prstGeom>
        </p:spPr>
      </p:pic>
    </p:spTree>
    <p:extLst>
      <p:ext uri="{BB962C8B-B14F-4D97-AF65-F5344CB8AC3E}">
        <p14:creationId xmlns:p14="http://schemas.microsoft.com/office/powerpoint/2010/main" val="18684774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TotalTime>
  <Words>519</Words>
  <Application>Microsoft Office PowerPoint</Application>
  <PresentationFormat>On-screen Show (4:3)</PresentationFormat>
  <Paragraphs>23</Paragraphs>
  <Slides>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vt:lpstr>
      <vt:lpstr>Calibri</vt:lpstr>
      <vt:lpstr>Cambria</vt:lpstr>
      <vt:lpstr>Century Gothic</vt:lpstr>
      <vt:lpstr>Courier New</vt:lpstr>
      <vt:lpstr>Executive</vt:lpstr>
      <vt:lpstr>think-cell Slide</vt:lpstr>
      <vt:lpstr>Sleep Promotion in the Prevention of Delirium</vt:lpstr>
      <vt:lpstr>PowerPoint Presentation</vt:lpstr>
    </vt:vector>
  </TitlesOfParts>
  <Company>Leeds Teaching Hospitals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Richmond</dc:creator>
  <cp:lastModifiedBy>GELDART, Eve (LEEDS TEACHING HOSPITALS NHS TRUST)</cp:lastModifiedBy>
  <cp:revision>12</cp:revision>
  <dcterms:created xsi:type="dcterms:W3CDTF">2022-01-18T16:28:30Z</dcterms:created>
  <dcterms:modified xsi:type="dcterms:W3CDTF">2024-04-18T11:37:45Z</dcterms:modified>
</cp:coreProperties>
</file>